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
  </p:notesMasterIdLst>
  <p:sldIdLst>
    <p:sldId id="256" r:id="rId2"/>
    <p:sldId id="258" r:id="rId3"/>
    <p:sldId id="263" r:id="rId4"/>
    <p:sldId id="262" r:id="rId5"/>
    <p:sldId id="264" r:id="rId6"/>
    <p:sldId id="257"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5ADEE"/>
    <a:srgbClr val="FF0066"/>
    <a:srgbClr val="F5F5F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6" autoAdjust="0"/>
    <p:restoredTop sz="93515" autoAdjust="0"/>
  </p:normalViewPr>
  <p:slideViewPr>
    <p:cSldViewPr snapToGrid="0">
      <p:cViewPr varScale="1">
        <p:scale>
          <a:sx n="62" d="100"/>
          <a:sy n="62" d="100"/>
        </p:scale>
        <p:origin x="87" y="3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g>
</file>

<file path=ppt/media/image2.png>
</file>

<file path=ppt/media/image3.png>
</file>

<file path=ppt/media/image4.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80E9D8-F805-43B8-B05A-379CBF67EEF1}" type="datetimeFigureOut">
              <a:rPr lang="en-US" smtClean="0"/>
              <a:t>12/17/2017</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BA84A6-902C-40FB-B4F8-0E45DBFBBCAE}" type="slidenum">
              <a:rPr lang="en-US" smtClean="0"/>
              <a:t>‹#›</a:t>
            </a:fld>
            <a:endParaRPr lang="en-US" dirty="0"/>
          </a:p>
        </p:txBody>
      </p:sp>
    </p:spTree>
    <p:extLst>
      <p:ext uri="{BB962C8B-B14F-4D97-AF65-F5344CB8AC3E}">
        <p14:creationId xmlns:p14="http://schemas.microsoft.com/office/powerpoint/2010/main" val="18398140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spark.apache.org/docs/latest/streaming-programming-guide.html#checkpointing"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spark.apache.org/docs/latest/streaming-programming-guide.html#checkpointing"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spark.apache.org/docs/latest/streaming-programming-guide.html#checkpointing"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spark.apache.org/docs/latest/streaming-programming-guide.html#checkpointing"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called on a DStream of (K, V) pairs, returns a new DStream of (K, V) pairs where the values for each key are aggregated using the given reduce function </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over batches in a sliding window. </a:t>
            </a:r>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By default, this uses Spark's default number of parallel tasks (2 for local mode, and in cluster mode the number is determined by the config property </a:t>
            </a:r>
            <a:r>
              <a:rPr lang="en-US" dirty="0"/>
              <a:t>spark.default.parallelism</a:t>
            </a:r>
            <a:r>
              <a:rPr lang="en-US" sz="1200" b="0" i="0" kern="1200" dirty="0">
                <a:solidFill>
                  <a:schemeClr val="tx1"/>
                </a:solidFill>
                <a:effectLst/>
                <a:latin typeface="+mn-lt"/>
                <a:ea typeface="+mn-ea"/>
                <a:cs typeface="+mn-cs"/>
              </a:rPr>
              <a:t>) to do the grouping. You can pass an optional </a:t>
            </a:r>
            <a:r>
              <a:rPr lang="en-US" dirty="0"/>
              <a:t>numTasks</a:t>
            </a:r>
            <a:r>
              <a:rPr lang="en-US" sz="1200" b="0" i="0" kern="1200" dirty="0">
                <a:solidFill>
                  <a:schemeClr val="tx1"/>
                </a:solidFill>
                <a:effectLst/>
                <a:latin typeface="+mn-lt"/>
                <a:ea typeface="+mn-ea"/>
                <a:cs typeface="+mn-cs"/>
              </a:rPr>
              <a:t> argument to set a different number of tasks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more efficient version of the above </a:t>
            </a:r>
            <a:r>
              <a:rPr lang="en-US" dirty="0"/>
              <a:t>reduceByKeyAndWindow()</a:t>
            </a:r>
            <a:r>
              <a:rPr lang="en-US" sz="1200" b="0" i="0" kern="1200" dirty="0">
                <a:solidFill>
                  <a:schemeClr val="tx1"/>
                </a:solidFill>
                <a:effectLst/>
                <a:latin typeface="+mn-lt"/>
                <a:ea typeface="+mn-ea"/>
                <a:cs typeface="+mn-cs"/>
              </a:rPr>
              <a:t> where the reduce value of each window is calculated incrementally using the reduce values of the previous window. This is done by reducing the new data that enters the sliding window, and “inverse reducing” the old data that leaves the window. An example would be that of “adding” and “subtracting” counts of keys as the window slides. However, it is applicable only to “invertible reduce functions”, that is, those reduce functions which have a corresponding “inverse reduce” function (taken as parameter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Like in </a:t>
            </a:r>
            <a:r>
              <a:rPr lang="en-US" dirty="0"/>
              <a:t>reduceByKeyAndWindow</a:t>
            </a:r>
            <a:r>
              <a:rPr lang="en-US" sz="1200" b="0" i="0" kern="1200" dirty="0">
                <a:solidFill>
                  <a:schemeClr val="tx1"/>
                </a:solidFill>
                <a:effectLst/>
                <a:latin typeface="+mn-lt"/>
                <a:ea typeface="+mn-ea"/>
                <a:cs typeface="+mn-cs"/>
              </a:rPr>
              <a:t>, the number of reduce tasks is configurable through an optional argument. Note that </a:t>
            </a:r>
            <a:r>
              <a:rPr lang="en-US" sz="1200" b="0" i="0" u="none" strike="noStrike" kern="1200" dirty="0">
                <a:solidFill>
                  <a:schemeClr val="tx1"/>
                </a:solidFill>
                <a:effectLst/>
                <a:latin typeface="+mn-lt"/>
                <a:ea typeface="+mn-ea"/>
                <a:cs typeface="+mn-cs"/>
                <a:hlinkClick r:id="rId3"/>
              </a:rPr>
              <a:t>checkpointing</a:t>
            </a:r>
            <a:r>
              <a:rPr lang="en-US" sz="1200" b="0" i="0" kern="1200" dirty="0">
                <a:solidFill>
                  <a:schemeClr val="tx1"/>
                </a:solidFill>
                <a:effectLst/>
                <a:latin typeface="+mn-lt"/>
                <a:ea typeface="+mn-ea"/>
                <a:cs typeface="+mn-cs"/>
              </a:rPr>
              <a:t> must be enabled for using this operation.</a:t>
            </a:r>
            <a:endParaRPr lang="en-US" dirty="0"/>
          </a:p>
        </p:txBody>
      </p:sp>
      <p:sp>
        <p:nvSpPr>
          <p:cNvPr id="4" name="Slide Number Placeholder 3"/>
          <p:cNvSpPr>
            <a:spLocks noGrp="1"/>
          </p:cNvSpPr>
          <p:nvPr>
            <p:ph type="sldNum" sz="quarter" idx="10"/>
          </p:nvPr>
        </p:nvSpPr>
        <p:spPr/>
        <p:txBody>
          <a:bodyPr/>
          <a:lstStyle/>
          <a:p>
            <a:fld id="{11BA84A6-902C-40FB-B4F8-0E45DBFBBCAE}" type="slidenum">
              <a:rPr lang="en-US" smtClean="0"/>
              <a:t>3</a:t>
            </a:fld>
            <a:endParaRPr lang="en-US" dirty="0"/>
          </a:p>
        </p:txBody>
      </p:sp>
    </p:spTree>
    <p:extLst>
      <p:ext uri="{BB962C8B-B14F-4D97-AF65-F5344CB8AC3E}">
        <p14:creationId xmlns:p14="http://schemas.microsoft.com/office/powerpoint/2010/main" val="31362690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called on a DStream of (K, V) pairs, returns a new DStream of (K, V) pairs where the values for each key are aggregated using the given reduce function </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over batches in a sliding window. </a:t>
            </a:r>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By default, this uses Spark's default number of parallel tasks (2 for local mode, and in cluster mode the number is determined by the config property </a:t>
            </a:r>
            <a:r>
              <a:rPr lang="en-US" dirty="0"/>
              <a:t>spark.default.parallelism</a:t>
            </a:r>
            <a:r>
              <a:rPr lang="en-US" sz="1200" b="0" i="0" kern="1200" dirty="0">
                <a:solidFill>
                  <a:schemeClr val="tx1"/>
                </a:solidFill>
                <a:effectLst/>
                <a:latin typeface="+mn-lt"/>
                <a:ea typeface="+mn-ea"/>
                <a:cs typeface="+mn-cs"/>
              </a:rPr>
              <a:t>) to do the grouping. You can pass an optional </a:t>
            </a:r>
            <a:r>
              <a:rPr lang="en-US" dirty="0"/>
              <a:t>numTasks</a:t>
            </a:r>
            <a:r>
              <a:rPr lang="en-US" sz="1200" b="0" i="0" kern="1200" dirty="0">
                <a:solidFill>
                  <a:schemeClr val="tx1"/>
                </a:solidFill>
                <a:effectLst/>
                <a:latin typeface="+mn-lt"/>
                <a:ea typeface="+mn-ea"/>
                <a:cs typeface="+mn-cs"/>
              </a:rPr>
              <a:t> argument to set a different number of tasks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more efficient version of the above </a:t>
            </a:r>
            <a:r>
              <a:rPr lang="en-US" dirty="0"/>
              <a:t>reduceByKeyAndWindow()</a:t>
            </a:r>
            <a:r>
              <a:rPr lang="en-US" sz="1200" b="0" i="0" kern="1200" dirty="0">
                <a:solidFill>
                  <a:schemeClr val="tx1"/>
                </a:solidFill>
                <a:effectLst/>
                <a:latin typeface="+mn-lt"/>
                <a:ea typeface="+mn-ea"/>
                <a:cs typeface="+mn-cs"/>
              </a:rPr>
              <a:t> where the reduce value of each window is calculated incrementally using the reduce values of the previous window. This is done by reducing the new data that enters the sliding window, and “inverse reducing” the old data that leaves the window. An example would be that of “adding” and “subtracting” counts of keys as the window slides. However, it is applicable only to “invertible reduce functions”, that is, those reduce functions which have a corresponding “inverse reduce” function (taken as parameter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Like in </a:t>
            </a:r>
            <a:r>
              <a:rPr lang="en-US" dirty="0"/>
              <a:t>reduceByKeyAndWindow</a:t>
            </a:r>
            <a:r>
              <a:rPr lang="en-US" sz="1200" b="0" i="0" kern="1200" dirty="0">
                <a:solidFill>
                  <a:schemeClr val="tx1"/>
                </a:solidFill>
                <a:effectLst/>
                <a:latin typeface="+mn-lt"/>
                <a:ea typeface="+mn-ea"/>
                <a:cs typeface="+mn-cs"/>
              </a:rPr>
              <a:t>, the number of reduce tasks is configurable through an optional argument. Note that </a:t>
            </a:r>
            <a:r>
              <a:rPr lang="en-US" sz="1200" b="0" i="0" u="none" strike="noStrike" kern="1200" dirty="0">
                <a:solidFill>
                  <a:schemeClr val="tx1"/>
                </a:solidFill>
                <a:effectLst/>
                <a:latin typeface="+mn-lt"/>
                <a:ea typeface="+mn-ea"/>
                <a:cs typeface="+mn-cs"/>
                <a:hlinkClick r:id="rId3"/>
              </a:rPr>
              <a:t>checkpointing</a:t>
            </a:r>
            <a:r>
              <a:rPr lang="en-US" sz="1200" b="0" i="0" kern="1200" dirty="0">
                <a:solidFill>
                  <a:schemeClr val="tx1"/>
                </a:solidFill>
                <a:effectLst/>
                <a:latin typeface="+mn-lt"/>
                <a:ea typeface="+mn-ea"/>
                <a:cs typeface="+mn-cs"/>
              </a:rPr>
              <a:t> must be enabled for using this operation.</a:t>
            </a:r>
            <a:endParaRPr lang="en-US" dirty="0"/>
          </a:p>
        </p:txBody>
      </p:sp>
      <p:sp>
        <p:nvSpPr>
          <p:cNvPr id="4" name="Slide Number Placeholder 3"/>
          <p:cNvSpPr>
            <a:spLocks noGrp="1"/>
          </p:cNvSpPr>
          <p:nvPr>
            <p:ph type="sldNum" sz="quarter" idx="10"/>
          </p:nvPr>
        </p:nvSpPr>
        <p:spPr/>
        <p:txBody>
          <a:bodyPr/>
          <a:lstStyle/>
          <a:p>
            <a:fld id="{11BA84A6-902C-40FB-B4F8-0E45DBFBBCAE}" type="slidenum">
              <a:rPr lang="en-US" smtClean="0"/>
              <a:t>4</a:t>
            </a:fld>
            <a:endParaRPr lang="en-US" dirty="0"/>
          </a:p>
        </p:txBody>
      </p:sp>
    </p:spTree>
    <p:extLst>
      <p:ext uri="{BB962C8B-B14F-4D97-AF65-F5344CB8AC3E}">
        <p14:creationId xmlns:p14="http://schemas.microsoft.com/office/powerpoint/2010/main" val="5613595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called on a DStream of (K, V) pairs, returns a new DStream of (K, V) pairs where the values for each key are aggregated using the given reduce function </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over batches in a sliding window. </a:t>
            </a:r>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By default, this uses Spark's default number of parallel tasks (2 for local mode, and in cluster mode the number is determined by the config property </a:t>
            </a:r>
            <a:r>
              <a:rPr lang="en-US" dirty="0"/>
              <a:t>spark.default.parallelism</a:t>
            </a:r>
            <a:r>
              <a:rPr lang="en-US" sz="1200" b="0" i="0" kern="1200" dirty="0">
                <a:solidFill>
                  <a:schemeClr val="tx1"/>
                </a:solidFill>
                <a:effectLst/>
                <a:latin typeface="+mn-lt"/>
                <a:ea typeface="+mn-ea"/>
                <a:cs typeface="+mn-cs"/>
              </a:rPr>
              <a:t>) to do the grouping. You can pass an optional </a:t>
            </a:r>
            <a:r>
              <a:rPr lang="en-US" dirty="0"/>
              <a:t>numTasks</a:t>
            </a:r>
            <a:r>
              <a:rPr lang="en-US" sz="1200" b="0" i="0" kern="1200" dirty="0">
                <a:solidFill>
                  <a:schemeClr val="tx1"/>
                </a:solidFill>
                <a:effectLst/>
                <a:latin typeface="+mn-lt"/>
                <a:ea typeface="+mn-ea"/>
                <a:cs typeface="+mn-cs"/>
              </a:rPr>
              <a:t> argument to set a different number of tasks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more efficient version of the above </a:t>
            </a:r>
            <a:r>
              <a:rPr lang="en-US" dirty="0"/>
              <a:t>reduceByKeyAndWindow()</a:t>
            </a:r>
            <a:r>
              <a:rPr lang="en-US" sz="1200" b="0" i="0" kern="1200" dirty="0">
                <a:solidFill>
                  <a:schemeClr val="tx1"/>
                </a:solidFill>
                <a:effectLst/>
                <a:latin typeface="+mn-lt"/>
                <a:ea typeface="+mn-ea"/>
                <a:cs typeface="+mn-cs"/>
              </a:rPr>
              <a:t> where the reduce value of each window is calculated incrementally using the reduce values of the previous window. This is done by reducing the new data that enters the sliding window, and “inverse reducing” the old data that leaves the window. An example would be that of “adding” and “subtracting” counts of keys as the window slides. However, it is applicable only to “invertible reduce functions”, that is, those reduce functions which have a corresponding “inverse reduce” function (taken as parameter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Like in </a:t>
            </a:r>
            <a:r>
              <a:rPr lang="en-US" dirty="0"/>
              <a:t>reduceByKeyAndWindow</a:t>
            </a:r>
            <a:r>
              <a:rPr lang="en-US" sz="1200" b="0" i="0" kern="1200" dirty="0">
                <a:solidFill>
                  <a:schemeClr val="tx1"/>
                </a:solidFill>
                <a:effectLst/>
                <a:latin typeface="+mn-lt"/>
                <a:ea typeface="+mn-ea"/>
                <a:cs typeface="+mn-cs"/>
              </a:rPr>
              <a:t>, the number of reduce tasks is configurable through an optional argument. Note that </a:t>
            </a:r>
            <a:r>
              <a:rPr lang="en-US" sz="1200" b="0" i="0" u="none" strike="noStrike" kern="1200" dirty="0">
                <a:solidFill>
                  <a:schemeClr val="tx1"/>
                </a:solidFill>
                <a:effectLst/>
                <a:latin typeface="+mn-lt"/>
                <a:ea typeface="+mn-ea"/>
                <a:cs typeface="+mn-cs"/>
                <a:hlinkClick r:id="rId3"/>
              </a:rPr>
              <a:t>checkpointing</a:t>
            </a:r>
            <a:r>
              <a:rPr lang="en-US" sz="1200" b="0" i="0" kern="1200" dirty="0">
                <a:solidFill>
                  <a:schemeClr val="tx1"/>
                </a:solidFill>
                <a:effectLst/>
                <a:latin typeface="+mn-lt"/>
                <a:ea typeface="+mn-ea"/>
                <a:cs typeface="+mn-cs"/>
              </a:rPr>
              <a:t> must be enabled for using this operation.</a:t>
            </a:r>
            <a:endParaRPr lang="en-US" dirty="0"/>
          </a:p>
        </p:txBody>
      </p:sp>
      <p:sp>
        <p:nvSpPr>
          <p:cNvPr id="4" name="Slide Number Placeholder 3"/>
          <p:cNvSpPr>
            <a:spLocks noGrp="1"/>
          </p:cNvSpPr>
          <p:nvPr>
            <p:ph type="sldNum" sz="quarter" idx="10"/>
          </p:nvPr>
        </p:nvSpPr>
        <p:spPr/>
        <p:txBody>
          <a:bodyPr/>
          <a:lstStyle/>
          <a:p>
            <a:fld id="{11BA84A6-902C-40FB-B4F8-0E45DBFBBCAE}" type="slidenum">
              <a:rPr lang="en-US" smtClean="0"/>
              <a:t>5</a:t>
            </a:fld>
            <a:endParaRPr lang="en-US" dirty="0"/>
          </a:p>
        </p:txBody>
      </p:sp>
    </p:spTree>
    <p:extLst>
      <p:ext uri="{BB962C8B-B14F-4D97-AF65-F5344CB8AC3E}">
        <p14:creationId xmlns:p14="http://schemas.microsoft.com/office/powerpoint/2010/main" val="20271890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called on a DStream of (K, V) pairs, returns a new DStream of (K, V) pairs where the values for each key are aggregated using the given reduce function </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over batches in a sliding window. </a:t>
            </a:r>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By default, this uses Spark's default number of parallel tasks (2 for local mode, and in cluster mode the number is determined by the config property </a:t>
            </a:r>
            <a:r>
              <a:rPr lang="en-US" dirty="0"/>
              <a:t>spark.default.parallelism</a:t>
            </a:r>
            <a:r>
              <a:rPr lang="en-US" sz="1200" b="0" i="0" kern="1200" dirty="0">
                <a:solidFill>
                  <a:schemeClr val="tx1"/>
                </a:solidFill>
                <a:effectLst/>
                <a:latin typeface="+mn-lt"/>
                <a:ea typeface="+mn-ea"/>
                <a:cs typeface="+mn-cs"/>
              </a:rPr>
              <a:t>) to do the grouping. You can pass an optional </a:t>
            </a:r>
            <a:r>
              <a:rPr lang="en-US" dirty="0"/>
              <a:t>numTasks</a:t>
            </a:r>
            <a:r>
              <a:rPr lang="en-US" sz="1200" b="0" i="0" kern="1200" dirty="0">
                <a:solidFill>
                  <a:schemeClr val="tx1"/>
                </a:solidFill>
                <a:effectLst/>
                <a:latin typeface="+mn-lt"/>
                <a:ea typeface="+mn-ea"/>
                <a:cs typeface="+mn-cs"/>
              </a:rPr>
              <a:t> argument to set a different number of tasks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more efficient version of the above </a:t>
            </a:r>
            <a:r>
              <a:rPr lang="en-US" dirty="0"/>
              <a:t>reduceByKeyAndWindow()</a:t>
            </a:r>
            <a:r>
              <a:rPr lang="en-US" sz="1200" b="0" i="0" kern="1200" dirty="0">
                <a:solidFill>
                  <a:schemeClr val="tx1"/>
                </a:solidFill>
                <a:effectLst/>
                <a:latin typeface="+mn-lt"/>
                <a:ea typeface="+mn-ea"/>
                <a:cs typeface="+mn-cs"/>
              </a:rPr>
              <a:t> where the reduce value of each window is calculated incrementally using the reduce values of the previous window. This is done by reducing the new data that enters the sliding window, and “inverse reducing” the old data that leaves the window. An example would be that of “adding” and “subtracting” counts of keys as the window slides. However, it is applicable only to “invertible reduce functions”, that is, those reduce functions which have a corresponding “inverse reduce” function (taken as parameter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Like in </a:t>
            </a:r>
            <a:r>
              <a:rPr lang="en-US" dirty="0"/>
              <a:t>reduceByKeyAndWindow</a:t>
            </a:r>
            <a:r>
              <a:rPr lang="en-US" sz="1200" b="0" i="0" kern="1200" dirty="0">
                <a:solidFill>
                  <a:schemeClr val="tx1"/>
                </a:solidFill>
                <a:effectLst/>
                <a:latin typeface="+mn-lt"/>
                <a:ea typeface="+mn-ea"/>
                <a:cs typeface="+mn-cs"/>
              </a:rPr>
              <a:t>, the number of reduce tasks is configurable through an optional argument. Note that </a:t>
            </a:r>
            <a:r>
              <a:rPr lang="en-US" sz="1200" b="0" i="0" u="none" strike="noStrike" kern="1200" dirty="0">
                <a:solidFill>
                  <a:schemeClr val="tx1"/>
                </a:solidFill>
                <a:effectLst/>
                <a:latin typeface="+mn-lt"/>
                <a:ea typeface="+mn-ea"/>
                <a:cs typeface="+mn-cs"/>
                <a:hlinkClick r:id="rId3"/>
              </a:rPr>
              <a:t>checkpointing</a:t>
            </a:r>
            <a:r>
              <a:rPr lang="en-US" sz="1200" b="0" i="0" kern="1200" dirty="0">
                <a:solidFill>
                  <a:schemeClr val="tx1"/>
                </a:solidFill>
                <a:effectLst/>
                <a:latin typeface="+mn-lt"/>
                <a:ea typeface="+mn-ea"/>
                <a:cs typeface="+mn-cs"/>
              </a:rPr>
              <a:t> must be enabled for using this operation.</a:t>
            </a:r>
            <a:endParaRPr lang="en-US" dirty="0"/>
          </a:p>
        </p:txBody>
      </p:sp>
      <p:sp>
        <p:nvSpPr>
          <p:cNvPr id="4" name="Slide Number Placeholder 3"/>
          <p:cNvSpPr>
            <a:spLocks noGrp="1"/>
          </p:cNvSpPr>
          <p:nvPr>
            <p:ph type="sldNum" sz="quarter" idx="10"/>
          </p:nvPr>
        </p:nvSpPr>
        <p:spPr/>
        <p:txBody>
          <a:bodyPr/>
          <a:lstStyle/>
          <a:p>
            <a:fld id="{11BA84A6-902C-40FB-B4F8-0E45DBFBBCAE}" type="slidenum">
              <a:rPr lang="en-US" smtClean="0"/>
              <a:t>6</a:t>
            </a:fld>
            <a:endParaRPr lang="en-US" dirty="0"/>
          </a:p>
        </p:txBody>
      </p:sp>
    </p:spTree>
    <p:extLst>
      <p:ext uri="{BB962C8B-B14F-4D97-AF65-F5344CB8AC3E}">
        <p14:creationId xmlns:p14="http://schemas.microsoft.com/office/powerpoint/2010/main" val="11804785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1C164F-C11D-4C28-A036-A62FC2E5D03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509FB93-11AC-43E3-862D-560F1332605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62377B1-3B7D-4AB3-8C5A-F93021C7D332}"/>
              </a:ext>
            </a:extLst>
          </p:cNvPr>
          <p:cNvSpPr>
            <a:spLocks noGrp="1"/>
          </p:cNvSpPr>
          <p:nvPr>
            <p:ph type="dt" sz="half" idx="10"/>
          </p:nvPr>
        </p:nvSpPr>
        <p:spPr/>
        <p:txBody>
          <a:bodyPr/>
          <a:lstStyle/>
          <a:p>
            <a:fld id="{B203036B-69C8-4F85-9311-9A79859ED049}" type="datetimeFigureOut">
              <a:rPr lang="en-US" smtClean="0"/>
              <a:t>12/17/2017</a:t>
            </a:fld>
            <a:endParaRPr lang="en-US" dirty="0"/>
          </a:p>
        </p:txBody>
      </p:sp>
      <p:sp>
        <p:nvSpPr>
          <p:cNvPr id="5" name="Footer Placeholder 4">
            <a:extLst>
              <a:ext uri="{FF2B5EF4-FFF2-40B4-BE49-F238E27FC236}">
                <a16:creationId xmlns:a16="http://schemas.microsoft.com/office/drawing/2014/main" id="{505EA127-085E-4DC7-BFE1-0BA03897521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D82B233-A01B-489A-AAD6-2455F318364F}"/>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29261278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EE7F9-A5E9-40F2-A015-B668DEB83D7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20076A1-7D47-4909-B7A6-66FA5F04700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31CAD35-D274-4E71-8092-CC97FA35B95E}"/>
              </a:ext>
            </a:extLst>
          </p:cNvPr>
          <p:cNvSpPr>
            <a:spLocks noGrp="1"/>
          </p:cNvSpPr>
          <p:nvPr>
            <p:ph type="dt" sz="half" idx="10"/>
          </p:nvPr>
        </p:nvSpPr>
        <p:spPr/>
        <p:txBody>
          <a:bodyPr/>
          <a:lstStyle/>
          <a:p>
            <a:fld id="{B203036B-69C8-4F85-9311-9A79859ED049}" type="datetimeFigureOut">
              <a:rPr lang="en-US" smtClean="0"/>
              <a:t>12/17/2017</a:t>
            </a:fld>
            <a:endParaRPr lang="en-US" dirty="0"/>
          </a:p>
        </p:txBody>
      </p:sp>
      <p:sp>
        <p:nvSpPr>
          <p:cNvPr id="5" name="Footer Placeholder 4">
            <a:extLst>
              <a:ext uri="{FF2B5EF4-FFF2-40B4-BE49-F238E27FC236}">
                <a16:creationId xmlns:a16="http://schemas.microsoft.com/office/drawing/2014/main" id="{E9121738-5A5D-4E24-9EDC-603BA2E60CF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97D8905-CA89-4364-801A-2C1371A29A7B}"/>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7052427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FE8AF4A-C552-48FC-B550-D82F12DCED6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D7BDA1C-26DE-41EF-9713-1A3AA72F65EA}"/>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B8DF4C-02B4-40D3-B7BD-2802F1CBBA85}"/>
              </a:ext>
            </a:extLst>
          </p:cNvPr>
          <p:cNvSpPr>
            <a:spLocks noGrp="1"/>
          </p:cNvSpPr>
          <p:nvPr>
            <p:ph type="dt" sz="half" idx="10"/>
          </p:nvPr>
        </p:nvSpPr>
        <p:spPr/>
        <p:txBody>
          <a:bodyPr/>
          <a:lstStyle/>
          <a:p>
            <a:fld id="{B203036B-69C8-4F85-9311-9A79859ED049}" type="datetimeFigureOut">
              <a:rPr lang="en-US" smtClean="0"/>
              <a:t>12/17/2017</a:t>
            </a:fld>
            <a:endParaRPr lang="en-US" dirty="0"/>
          </a:p>
        </p:txBody>
      </p:sp>
      <p:sp>
        <p:nvSpPr>
          <p:cNvPr id="5" name="Footer Placeholder 4">
            <a:extLst>
              <a:ext uri="{FF2B5EF4-FFF2-40B4-BE49-F238E27FC236}">
                <a16:creationId xmlns:a16="http://schemas.microsoft.com/office/drawing/2014/main" id="{EEC3A34A-68BA-4EA3-98A4-4380EB098AD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DEEB4FC-D9BC-4110-970D-CFCE2265DCA4}"/>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2369512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69894-75A3-4E50-AF91-52184A96660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B78C6D-E300-4263-B774-63A55090BCF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7F78C7-F046-4C92-A223-9ACF6275B8C5}"/>
              </a:ext>
            </a:extLst>
          </p:cNvPr>
          <p:cNvSpPr>
            <a:spLocks noGrp="1"/>
          </p:cNvSpPr>
          <p:nvPr>
            <p:ph type="dt" sz="half" idx="10"/>
          </p:nvPr>
        </p:nvSpPr>
        <p:spPr/>
        <p:txBody>
          <a:bodyPr/>
          <a:lstStyle/>
          <a:p>
            <a:fld id="{B203036B-69C8-4F85-9311-9A79859ED049}" type="datetimeFigureOut">
              <a:rPr lang="en-US" smtClean="0"/>
              <a:t>12/17/2017</a:t>
            </a:fld>
            <a:endParaRPr lang="en-US" dirty="0"/>
          </a:p>
        </p:txBody>
      </p:sp>
      <p:sp>
        <p:nvSpPr>
          <p:cNvPr id="5" name="Footer Placeholder 4">
            <a:extLst>
              <a:ext uri="{FF2B5EF4-FFF2-40B4-BE49-F238E27FC236}">
                <a16:creationId xmlns:a16="http://schemas.microsoft.com/office/drawing/2014/main" id="{12964022-9730-493D-B8D9-A2C45F7C476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4839A5C-11CC-43C2-BF3E-10FE44E2B175}"/>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7861214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270EA0-53BA-4AD6-BDCA-3E16F57EDA7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5706C3A-45E4-4FCA-A407-64F2184326C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2B07884-2BD7-466C-8A5B-6B1C6A68BCDA}"/>
              </a:ext>
            </a:extLst>
          </p:cNvPr>
          <p:cNvSpPr>
            <a:spLocks noGrp="1"/>
          </p:cNvSpPr>
          <p:nvPr>
            <p:ph type="dt" sz="half" idx="10"/>
          </p:nvPr>
        </p:nvSpPr>
        <p:spPr/>
        <p:txBody>
          <a:bodyPr/>
          <a:lstStyle/>
          <a:p>
            <a:fld id="{B203036B-69C8-4F85-9311-9A79859ED049}" type="datetimeFigureOut">
              <a:rPr lang="en-US" smtClean="0"/>
              <a:t>12/17/2017</a:t>
            </a:fld>
            <a:endParaRPr lang="en-US" dirty="0"/>
          </a:p>
        </p:txBody>
      </p:sp>
      <p:sp>
        <p:nvSpPr>
          <p:cNvPr id="5" name="Footer Placeholder 4">
            <a:extLst>
              <a:ext uri="{FF2B5EF4-FFF2-40B4-BE49-F238E27FC236}">
                <a16:creationId xmlns:a16="http://schemas.microsoft.com/office/drawing/2014/main" id="{B4127F74-669B-4D71-AF1D-FDE18535FAB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492BBD9-041C-4A45-8FDA-46EEDB52A211}"/>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7430152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4C260-8F17-41EC-915C-4D8FE2E009B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29B7A82-71DC-4292-9360-1CB8CAF651B4}"/>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92D7FC7-0EBD-46E3-AB90-8C61A12768B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71F508A-9702-400D-AB16-8C88F097FA2E}"/>
              </a:ext>
            </a:extLst>
          </p:cNvPr>
          <p:cNvSpPr>
            <a:spLocks noGrp="1"/>
          </p:cNvSpPr>
          <p:nvPr>
            <p:ph type="dt" sz="half" idx="10"/>
          </p:nvPr>
        </p:nvSpPr>
        <p:spPr/>
        <p:txBody>
          <a:bodyPr/>
          <a:lstStyle/>
          <a:p>
            <a:fld id="{B203036B-69C8-4F85-9311-9A79859ED049}" type="datetimeFigureOut">
              <a:rPr lang="en-US" smtClean="0"/>
              <a:t>12/17/2017</a:t>
            </a:fld>
            <a:endParaRPr lang="en-US" dirty="0"/>
          </a:p>
        </p:txBody>
      </p:sp>
      <p:sp>
        <p:nvSpPr>
          <p:cNvPr id="6" name="Footer Placeholder 5">
            <a:extLst>
              <a:ext uri="{FF2B5EF4-FFF2-40B4-BE49-F238E27FC236}">
                <a16:creationId xmlns:a16="http://schemas.microsoft.com/office/drawing/2014/main" id="{02BC3415-F3BD-4E2B-B19B-548E23A82E0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D50730F-6095-42DC-8901-E1BC59185045}"/>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8700055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5BA55-D21E-4187-A1A2-71C187958E4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F5BD11E-B7E5-4039-B1B0-CCAEF1ED91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7A8E2225-21FD-469E-8875-429FECE8D3C0}"/>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3E42FA5-9DFB-4A5C-8170-6C93340A671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6091FEB-7555-40CD-995F-D824AE650FDA}"/>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75DF3E6-247E-4543-A2D2-78D1462930D6}"/>
              </a:ext>
            </a:extLst>
          </p:cNvPr>
          <p:cNvSpPr>
            <a:spLocks noGrp="1"/>
          </p:cNvSpPr>
          <p:nvPr>
            <p:ph type="dt" sz="half" idx="10"/>
          </p:nvPr>
        </p:nvSpPr>
        <p:spPr/>
        <p:txBody>
          <a:bodyPr/>
          <a:lstStyle/>
          <a:p>
            <a:fld id="{B203036B-69C8-4F85-9311-9A79859ED049}" type="datetimeFigureOut">
              <a:rPr lang="en-US" smtClean="0"/>
              <a:t>12/17/2017</a:t>
            </a:fld>
            <a:endParaRPr lang="en-US" dirty="0"/>
          </a:p>
        </p:txBody>
      </p:sp>
      <p:sp>
        <p:nvSpPr>
          <p:cNvPr id="8" name="Footer Placeholder 7">
            <a:extLst>
              <a:ext uri="{FF2B5EF4-FFF2-40B4-BE49-F238E27FC236}">
                <a16:creationId xmlns:a16="http://schemas.microsoft.com/office/drawing/2014/main" id="{84EA609E-A20C-4B1E-9582-E3A8C3FEF41B}"/>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6A91867-8FDA-49A5-BAB2-22DF834EA747}"/>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4876104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585D5-5B94-4E29-91E7-5EC7AAD3B5B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360CCC1-7B9D-4630-9A6E-C95EFCC20674}"/>
              </a:ext>
            </a:extLst>
          </p:cNvPr>
          <p:cNvSpPr>
            <a:spLocks noGrp="1"/>
          </p:cNvSpPr>
          <p:nvPr>
            <p:ph type="dt" sz="half" idx="10"/>
          </p:nvPr>
        </p:nvSpPr>
        <p:spPr/>
        <p:txBody>
          <a:bodyPr/>
          <a:lstStyle/>
          <a:p>
            <a:fld id="{B203036B-69C8-4F85-9311-9A79859ED049}" type="datetimeFigureOut">
              <a:rPr lang="en-US" smtClean="0"/>
              <a:t>12/17/2017</a:t>
            </a:fld>
            <a:endParaRPr lang="en-US" dirty="0"/>
          </a:p>
        </p:txBody>
      </p:sp>
      <p:sp>
        <p:nvSpPr>
          <p:cNvPr id="4" name="Footer Placeholder 3">
            <a:extLst>
              <a:ext uri="{FF2B5EF4-FFF2-40B4-BE49-F238E27FC236}">
                <a16:creationId xmlns:a16="http://schemas.microsoft.com/office/drawing/2014/main" id="{13DDE213-4E8A-4BBF-B363-D247384EDDF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25C132BA-50DC-4CAC-837F-5A49715B47C2}"/>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643048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2F03D8B-F9F7-40D7-ABA2-DED731D9107F}"/>
              </a:ext>
            </a:extLst>
          </p:cNvPr>
          <p:cNvSpPr>
            <a:spLocks noGrp="1"/>
          </p:cNvSpPr>
          <p:nvPr>
            <p:ph type="dt" sz="half" idx="10"/>
          </p:nvPr>
        </p:nvSpPr>
        <p:spPr/>
        <p:txBody>
          <a:bodyPr/>
          <a:lstStyle/>
          <a:p>
            <a:fld id="{B203036B-69C8-4F85-9311-9A79859ED049}" type="datetimeFigureOut">
              <a:rPr lang="en-US" smtClean="0"/>
              <a:t>12/17/2017</a:t>
            </a:fld>
            <a:endParaRPr lang="en-US" dirty="0"/>
          </a:p>
        </p:txBody>
      </p:sp>
      <p:sp>
        <p:nvSpPr>
          <p:cNvPr id="3" name="Footer Placeholder 2">
            <a:extLst>
              <a:ext uri="{FF2B5EF4-FFF2-40B4-BE49-F238E27FC236}">
                <a16:creationId xmlns:a16="http://schemas.microsoft.com/office/drawing/2014/main" id="{73798BAB-A71E-4C33-8DBA-42AB5B1B173D}"/>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E89DEE81-8C4D-46D7-8032-07B2DC9157C7}"/>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20516209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B8F96-E824-479E-9E5C-1970AC86676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50E2250-BD5E-4B33-8A50-F1D3520D524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30DD72C-C00C-4BF7-B955-67B78A2B514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88C3C15-6C34-4012-9FD2-B78CDE1A0454}"/>
              </a:ext>
            </a:extLst>
          </p:cNvPr>
          <p:cNvSpPr>
            <a:spLocks noGrp="1"/>
          </p:cNvSpPr>
          <p:nvPr>
            <p:ph type="dt" sz="half" idx="10"/>
          </p:nvPr>
        </p:nvSpPr>
        <p:spPr/>
        <p:txBody>
          <a:bodyPr/>
          <a:lstStyle/>
          <a:p>
            <a:fld id="{B203036B-69C8-4F85-9311-9A79859ED049}" type="datetimeFigureOut">
              <a:rPr lang="en-US" smtClean="0"/>
              <a:t>12/17/2017</a:t>
            </a:fld>
            <a:endParaRPr lang="en-US" dirty="0"/>
          </a:p>
        </p:txBody>
      </p:sp>
      <p:sp>
        <p:nvSpPr>
          <p:cNvPr id="6" name="Footer Placeholder 5">
            <a:extLst>
              <a:ext uri="{FF2B5EF4-FFF2-40B4-BE49-F238E27FC236}">
                <a16:creationId xmlns:a16="http://schemas.microsoft.com/office/drawing/2014/main" id="{2C15EE8F-D0BF-4382-9A1D-8D8B6723FC8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7E7830D-18BE-464A-B4A3-A3FFB617F90A}"/>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9075670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13E69-BC01-4BD9-8AD9-828A94DACE4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CAE8A85-418E-4461-B4DB-3FBE040064C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E4CD3B2A-8AF3-46A3-A334-ABB5863943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A2D9572-8C70-4A5C-9BA2-9A7A30E7C147}"/>
              </a:ext>
            </a:extLst>
          </p:cNvPr>
          <p:cNvSpPr>
            <a:spLocks noGrp="1"/>
          </p:cNvSpPr>
          <p:nvPr>
            <p:ph type="dt" sz="half" idx="10"/>
          </p:nvPr>
        </p:nvSpPr>
        <p:spPr/>
        <p:txBody>
          <a:bodyPr/>
          <a:lstStyle/>
          <a:p>
            <a:fld id="{B203036B-69C8-4F85-9311-9A79859ED049}" type="datetimeFigureOut">
              <a:rPr lang="en-US" smtClean="0"/>
              <a:t>12/17/2017</a:t>
            </a:fld>
            <a:endParaRPr lang="en-US" dirty="0"/>
          </a:p>
        </p:txBody>
      </p:sp>
      <p:sp>
        <p:nvSpPr>
          <p:cNvPr id="6" name="Footer Placeholder 5">
            <a:extLst>
              <a:ext uri="{FF2B5EF4-FFF2-40B4-BE49-F238E27FC236}">
                <a16:creationId xmlns:a16="http://schemas.microsoft.com/office/drawing/2014/main" id="{D75FF349-5DEA-4A7B-B1E1-7ECBAE8762F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AF35035-0D08-49E2-B193-E9255C194AEF}"/>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8045120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ACEB9BC-9EA6-43B6-90FC-9859ABF4C96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04AE2FF-4212-4F58-81D0-AB783158B8C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AB6350-490E-4945-A366-D4F6BF48C8E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203036B-69C8-4F85-9311-9A79859ED049}" type="datetimeFigureOut">
              <a:rPr lang="en-US" smtClean="0"/>
              <a:t>12/17/2017</a:t>
            </a:fld>
            <a:endParaRPr lang="en-US" dirty="0"/>
          </a:p>
        </p:txBody>
      </p:sp>
      <p:sp>
        <p:nvSpPr>
          <p:cNvPr id="5" name="Footer Placeholder 4">
            <a:extLst>
              <a:ext uri="{FF2B5EF4-FFF2-40B4-BE49-F238E27FC236}">
                <a16:creationId xmlns:a16="http://schemas.microsoft.com/office/drawing/2014/main" id="{8F45B9C5-1B85-487F-AE2B-7413FA8567E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EEF10DB1-D50D-467F-884A-A55CECAB096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808FBE2-9D77-4CAD-B690-3E4BABD206BC}" type="slidenum">
              <a:rPr lang="en-US" smtClean="0"/>
              <a:t>‹#›</a:t>
            </a:fld>
            <a:endParaRPr lang="en-US" dirty="0"/>
          </a:p>
        </p:txBody>
      </p:sp>
    </p:spTree>
    <p:extLst>
      <p:ext uri="{BB962C8B-B14F-4D97-AF65-F5344CB8AC3E}">
        <p14:creationId xmlns:p14="http://schemas.microsoft.com/office/powerpoint/2010/main" val="1718983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F3B10-BE81-4D57-AFA2-B3736C2DF5A9}"/>
              </a:ext>
            </a:extLst>
          </p:cNvPr>
          <p:cNvSpPr>
            <a:spLocks noGrp="1"/>
          </p:cNvSpPr>
          <p:nvPr>
            <p:ph type="ctrTitle"/>
          </p:nvPr>
        </p:nvSpPr>
        <p:spPr>
          <a:xfrm>
            <a:off x="1524000" y="1361265"/>
            <a:ext cx="9144000" cy="2387600"/>
          </a:xfrm>
        </p:spPr>
        <p:txBody>
          <a:bodyPr/>
          <a:lstStyle/>
          <a:p>
            <a:r>
              <a:rPr lang="en-US" dirty="0">
                <a:solidFill>
                  <a:schemeClr val="bg1"/>
                </a:solidFill>
                <a:latin typeface="Roboto" pitchFamily="2" charset="0"/>
                <a:ea typeface="Roboto" pitchFamily="2" charset="0"/>
              </a:rPr>
              <a:t>Integration with Kafka</a:t>
            </a:r>
          </a:p>
        </p:txBody>
      </p:sp>
    </p:spTree>
    <p:extLst>
      <p:ext uri="{BB962C8B-B14F-4D97-AF65-F5344CB8AC3E}">
        <p14:creationId xmlns:p14="http://schemas.microsoft.com/office/powerpoint/2010/main" val="28065806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B8DADD-A79A-43C8-9A0B-A0643E1A4BC3}"/>
              </a:ext>
            </a:extLst>
          </p:cNvPr>
          <p:cNvSpPr>
            <a:spLocks noGrp="1"/>
          </p:cNvSpPr>
          <p:nvPr>
            <p:ph type="title"/>
          </p:nvPr>
        </p:nvSpPr>
        <p:spPr/>
        <p:txBody>
          <a:bodyPr>
            <a:normAutofit/>
          </a:bodyPr>
          <a:lstStyle/>
          <a:p>
            <a:r>
              <a:rPr lang="en-US" sz="3600" dirty="0">
                <a:solidFill>
                  <a:schemeClr val="bg1"/>
                </a:solidFill>
                <a:latin typeface="Roboto" pitchFamily="2" charset="0"/>
                <a:ea typeface="Roboto" pitchFamily="2" charset="0"/>
              </a:rPr>
              <a:t>What is Kafka?</a:t>
            </a:r>
          </a:p>
        </p:txBody>
      </p:sp>
      <p:sp>
        <p:nvSpPr>
          <p:cNvPr id="3" name="Content Placeholder 2">
            <a:extLst>
              <a:ext uri="{FF2B5EF4-FFF2-40B4-BE49-F238E27FC236}">
                <a16:creationId xmlns:a16="http://schemas.microsoft.com/office/drawing/2014/main" id="{FE433BE5-8C00-4E8A-97A9-747C3ABE621C}"/>
              </a:ext>
            </a:extLst>
          </p:cNvPr>
          <p:cNvSpPr>
            <a:spLocks noGrp="1"/>
          </p:cNvSpPr>
          <p:nvPr>
            <p:ph idx="1"/>
          </p:nvPr>
        </p:nvSpPr>
        <p:spPr/>
        <p:txBody>
          <a:bodyPr>
            <a:normAutofit/>
          </a:bodyPr>
          <a:lstStyle/>
          <a:p>
            <a:pPr fontAlgn="base"/>
            <a:r>
              <a:rPr lang="en-US" dirty="0">
                <a:solidFill>
                  <a:schemeClr val="bg1"/>
                </a:solidFill>
                <a:latin typeface="Roboto" pitchFamily="2" charset="0"/>
                <a:ea typeface="Roboto" pitchFamily="2" charset="0"/>
              </a:rPr>
              <a:t>Data Streaming tool originally created by</a:t>
            </a:r>
          </a:p>
          <a:p>
            <a:pPr fontAlgn="base"/>
            <a:r>
              <a:rPr lang="en-US" dirty="0">
                <a:solidFill>
                  <a:schemeClr val="bg1"/>
                </a:solidFill>
                <a:latin typeface="Roboto" pitchFamily="2" charset="0"/>
                <a:ea typeface="Roboto" pitchFamily="2" charset="0"/>
              </a:rPr>
              <a:t>Open-sourced, and now used by numerous companies, including Netflix, Goldman Sachs, Airbnb, and many others.</a:t>
            </a:r>
          </a:p>
          <a:p>
            <a:pPr fontAlgn="base"/>
            <a:r>
              <a:rPr lang="en-US" dirty="0">
                <a:solidFill>
                  <a:schemeClr val="bg1"/>
                </a:solidFill>
                <a:latin typeface="Roboto" pitchFamily="2" charset="0"/>
                <a:ea typeface="Roboto" pitchFamily="2" charset="0"/>
              </a:rPr>
              <a:t>Can use receiver or receiver-less methods for connecting Kafka and Spark</a:t>
            </a:r>
          </a:p>
          <a:p>
            <a:endParaRPr lang="en-US" sz="2000" dirty="0">
              <a:latin typeface="Roboto" pitchFamily="2" charset="0"/>
              <a:ea typeface="Roboto" pitchFamily="2" charset="0"/>
            </a:endParaRPr>
          </a:p>
        </p:txBody>
      </p:sp>
      <p:pic>
        <p:nvPicPr>
          <p:cNvPr id="5122" name="Picture 2" descr="Image result for linkedin">
            <a:extLst>
              <a:ext uri="{FF2B5EF4-FFF2-40B4-BE49-F238E27FC236}">
                <a16:creationId xmlns:a16="http://schemas.microsoft.com/office/drawing/2014/main" id="{D4B0B59B-8933-472D-89D6-5234D9266B6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60999" y="1742174"/>
            <a:ext cx="1984364" cy="538724"/>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Image result for apache kafka">
            <a:extLst>
              <a:ext uri="{FF2B5EF4-FFF2-40B4-BE49-F238E27FC236}">
                <a16:creationId xmlns:a16="http://schemas.microsoft.com/office/drawing/2014/main" id="{FD2EF2EF-FE93-41B7-AA9B-2BB1DC31D3A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67697" y="4187749"/>
            <a:ext cx="6944498" cy="20726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705461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69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C5D82-F973-4FF8-BD6C-9B3B0C6C467A}"/>
              </a:ext>
            </a:extLst>
          </p:cNvPr>
          <p:cNvSpPr>
            <a:spLocks noGrp="1"/>
          </p:cNvSpPr>
          <p:nvPr>
            <p:ph type="title"/>
          </p:nvPr>
        </p:nvSpPr>
        <p:spPr/>
        <p:txBody>
          <a:bodyPr/>
          <a:lstStyle/>
          <a:p>
            <a:r>
              <a:rPr lang="en-US" dirty="0">
                <a:solidFill>
                  <a:schemeClr val="bg1"/>
                </a:solidFill>
                <a:latin typeface="Roboto" pitchFamily="2" charset="0"/>
                <a:ea typeface="Roboto" pitchFamily="2" charset="0"/>
              </a:rPr>
              <a:t>Steps to Using Kafka In Applications</a:t>
            </a:r>
            <a:endParaRPr lang="en-US" dirty="0">
              <a:solidFill>
                <a:schemeClr val="bg1"/>
              </a:solidFill>
              <a:latin typeface="Consolas" panose="020B0609020204030204" pitchFamily="49" charset="0"/>
            </a:endParaRPr>
          </a:p>
        </p:txBody>
      </p:sp>
      <p:sp>
        <p:nvSpPr>
          <p:cNvPr id="3" name="Content Placeholder 2">
            <a:extLst>
              <a:ext uri="{FF2B5EF4-FFF2-40B4-BE49-F238E27FC236}">
                <a16:creationId xmlns:a16="http://schemas.microsoft.com/office/drawing/2014/main" id="{6E13BEF3-4A88-4145-A9D8-9160CA0524EE}"/>
              </a:ext>
            </a:extLst>
          </p:cNvPr>
          <p:cNvSpPr>
            <a:spLocks noGrp="1"/>
          </p:cNvSpPr>
          <p:nvPr>
            <p:ph idx="1"/>
          </p:nvPr>
        </p:nvSpPr>
        <p:spPr>
          <a:xfrm>
            <a:off x="838200" y="1825625"/>
            <a:ext cx="10515600" cy="4351338"/>
          </a:xfrm>
        </p:spPr>
        <p:txBody>
          <a:bodyPr>
            <a:normAutofit/>
          </a:bodyPr>
          <a:lstStyle/>
          <a:p>
            <a:pPr marL="0" indent="0">
              <a:buNone/>
            </a:pPr>
            <a:r>
              <a:rPr lang="en-US" sz="3000" b="1" i="1" dirty="0">
                <a:solidFill>
                  <a:schemeClr val="bg1"/>
                </a:solidFill>
              </a:rPr>
              <a:t>Linking</a:t>
            </a:r>
          </a:p>
          <a:p>
            <a:pPr marL="230188" lvl="1"/>
            <a:r>
              <a:rPr lang="en-US" sz="2800" dirty="0">
                <a:solidFill>
                  <a:schemeClr val="bg1"/>
                </a:solidFill>
              </a:rPr>
              <a:t>For Python applications, you will have to add the below library and its dependencies when deploying an application</a:t>
            </a:r>
          </a:p>
          <a:p>
            <a:pPr marL="230188" lvl="1"/>
            <a:endParaRPr lang="en-US" sz="2800" dirty="0">
              <a:solidFill>
                <a:schemeClr val="bg1"/>
              </a:solidFill>
            </a:endParaRPr>
          </a:p>
          <a:p>
            <a:pPr marL="230188" lvl="1"/>
            <a:endParaRPr lang="en-US" sz="2800" dirty="0">
              <a:solidFill>
                <a:schemeClr val="bg1"/>
              </a:solidFill>
            </a:endParaRPr>
          </a:p>
          <a:p>
            <a:pPr marL="230188" lvl="1"/>
            <a:endParaRPr lang="en-US" sz="2800" dirty="0">
              <a:solidFill>
                <a:schemeClr val="bg1"/>
              </a:solidFill>
            </a:endParaRPr>
          </a:p>
          <a:p>
            <a:pPr marL="230188" lvl="1"/>
            <a:r>
              <a:rPr lang="en-US" sz="2800" dirty="0">
                <a:solidFill>
                  <a:schemeClr val="bg1"/>
                </a:solidFill>
              </a:rPr>
              <a:t>Full details are given in the Spark Programming guide at </a:t>
            </a:r>
            <a:r>
              <a:rPr lang="en-US" sz="2800" u="sng" dirty="0">
                <a:solidFill>
                  <a:srgbClr val="55ADEE"/>
                </a:solidFill>
              </a:rPr>
              <a:t>https://spark.apache.org/docs/2.2.0/streaming-programming-guide.html#linking</a:t>
            </a:r>
          </a:p>
        </p:txBody>
      </p:sp>
      <p:sp>
        <p:nvSpPr>
          <p:cNvPr id="4" name="Content Placeholder 2">
            <a:extLst>
              <a:ext uri="{FF2B5EF4-FFF2-40B4-BE49-F238E27FC236}">
                <a16:creationId xmlns:a16="http://schemas.microsoft.com/office/drawing/2014/main" id="{1DA4D9D3-264F-4B02-8C60-52188ECE2938}"/>
              </a:ext>
            </a:extLst>
          </p:cNvPr>
          <p:cNvSpPr txBox="1">
            <a:spLocks/>
          </p:cNvSpPr>
          <p:nvPr/>
        </p:nvSpPr>
        <p:spPr>
          <a:xfrm>
            <a:off x="978243" y="3159212"/>
            <a:ext cx="10515600" cy="1264508"/>
          </a:xfrm>
          <a:prstGeom prst="rect">
            <a:avLst/>
          </a:prstGeom>
          <a:solidFill>
            <a:schemeClr val="tx1">
              <a:lumMod val="85000"/>
              <a:lumOff val="15000"/>
            </a:schemeClr>
          </a:solid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fontAlgn="base">
              <a:buNone/>
            </a:pPr>
            <a:r>
              <a:rPr lang="en-US" sz="2000" dirty="0" err="1">
                <a:solidFill>
                  <a:schemeClr val="bg1"/>
                </a:solidFill>
                <a:latin typeface="Consolas" panose="020B0609020204030204" pitchFamily="49" charset="0"/>
                <a:ea typeface="Roboto" pitchFamily="2" charset="0"/>
              </a:rPr>
              <a:t>groupId</a:t>
            </a:r>
            <a:r>
              <a:rPr lang="en-US" sz="2000" dirty="0">
                <a:solidFill>
                  <a:schemeClr val="bg1"/>
                </a:solidFill>
                <a:latin typeface="Consolas" panose="020B0609020204030204" pitchFamily="49" charset="0"/>
                <a:ea typeface="Roboto" pitchFamily="2" charset="0"/>
              </a:rPr>
              <a:t> = </a:t>
            </a:r>
            <a:r>
              <a:rPr lang="en-US" sz="2000" dirty="0" err="1">
                <a:solidFill>
                  <a:schemeClr val="bg1"/>
                </a:solidFill>
                <a:latin typeface="Consolas" panose="020B0609020204030204" pitchFamily="49" charset="0"/>
                <a:ea typeface="Roboto" pitchFamily="2" charset="0"/>
              </a:rPr>
              <a:t>org.apache.spark</a:t>
            </a:r>
            <a:endParaRPr lang="en-US" sz="2000" dirty="0">
              <a:solidFill>
                <a:schemeClr val="bg1"/>
              </a:solidFill>
              <a:latin typeface="Consolas" panose="020B0609020204030204" pitchFamily="49" charset="0"/>
              <a:ea typeface="Roboto" pitchFamily="2" charset="0"/>
            </a:endParaRPr>
          </a:p>
          <a:p>
            <a:pPr marL="0" indent="0" fontAlgn="base">
              <a:buNone/>
            </a:pPr>
            <a:r>
              <a:rPr lang="en-US" sz="2000" dirty="0" err="1">
                <a:solidFill>
                  <a:schemeClr val="bg1"/>
                </a:solidFill>
                <a:latin typeface="Consolas" panose="020B0609020204030204" pitchFamily="49" charset="0"/>
                <a:ea typeface="Roboto" pitchFamily="2" charset="0"/>
              </a:rPr>
              <a:t>artifactId</a:t>
            </a:r>
            <a:r>
              <a:rPr lang="en-US" sz="2000" dirty="0">
                <a:solidFill>
                  <a:schemeClr val="bg1"/>
                </a:solidFill>
                <a:latin typeface="Consolas" panose="020B0609020204030204" pitchFamily="49" charset="0"/>
                <a:ea typeface="Roboto" pitchFamily="2" charset="0"/>
              </a:rPr>
              <a:t> = spark-streaming-kafka-0-8-2.11</a:t>
            </a:r>
          </a:p>
          <a:p>
            <a:pPr marL="0" indent="0" fontAlgn="base">
              <a:buNone/>
            </a:pPr>
            <a:r>
              <a:rPr lang="en-US" sz="2000" dirty="0">
                <a:solidFill>
                  <a:schemeClr val="bg1"/>
                </a:solidFill>
                <a:latin typeface="Consolas" panose="020B0609020204030204" pitchFamily="49" charset="0"/>
                <a:ea typeface="Roboto" pitchFamily="2" charset="0"/>
              </a:rPr>
              <a:t>version = 2.2.0</a:t>
            </a:r>
            <a:endParaRPr lang="en-US" sz="2000" dirty="0">
              <a:solidFill>
                <a:schemeClr val="bg1"/>
              </a:solidFill>
              <a:latin typeface="Consolas" panose="020B0609020204030204" pitchFamily="49" charset="0"/>
            </a:endParaRPr>
          </a:p>
        </p:txBody>
      </p:sp>
    </p:spTree>
    <p:extLst>
      <p:ext uri="{BB962C8B-B14F-4D97-AF65-F5344CB8AC3E}">
        <p14:creationId xmlns:p14="http://schemas.microsoft.com/office/powerpoint/2010/main" val="6377460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C5D82-F973-4FF8-BD6C-9B3B0C6C467A}"/>
              </a:ext>
            </a:extLst>
          </p:cNvPr>
          <p:cNvSpPr>
            <a:spLocks noGrp="1"/>
          </p:cNvSpPr>
          <p:nvPr>
            <p:ph type="title"/>
          </p:nvPr>
        </p:nvSpPr>
        <p:spPr/>
        <p:txBody>
          <a:bodyPr/>
          <a:lstStyle/>
          <a:p>
            <a:r>
              <a:rPr lang="en-US" dirty="0">
                <a:solidFill>
                  <a:schemeClr val="bg1"/>
                </a:solidFill>
                <a:latin typeface="Roboto" pitchFamily="2" charset="0"/>
                <a:ea typeface="Roboto" pitchFamily="2" charset="0"/>
              </a:rPr>
              <a:t>Steps to Using Kafka In Applications</a:t>
            </a:r>
            <a:endParaRPr lang="en-US" dirty="0">
              <a:solidFill>
                <a:schemeClr val="bg1"/>
              </a:solidFill>
              <a:latin typeface="Consolas" panose="020B0609020204030204" pitchFamily="49" charset="0"/>
            </a:endParaRPr>
          </a:p>
        </p:txBody>
      </p:sp>
      <p:sp>
        <p:nvSpPr>
          <p:cNvPr id="3" name="Content Placeholder 2">
            <a:extLst>
              <a:ext uri="{FF2B5EF4-FFF2-40B4-BE49-F238E27FC236}">
                <a16:creationId xmlns:a16="http://schemas.microsoft.com/office/drawing/2014/main" id="{6E13BEF3-4A88-4145-A9D8-9160CA0524EE}"/>
              </a:ext>
            </a:extLst>
          </p:cNvPr>
          <p:cNvSpPr>
            <a:spLocks noGrp="1"/>
          </p:cNvSpPr>
          <p:nvPr>
            <p:ph idx="1"/>
          </p:nvPr>
        </p:nvSpPr>
        <p:spPr>
          <a:xfrm>
            <a:off x="838200" y="1825625"/>
            <a:ext cx="10515600" cy="4351338"/>
          </a:xfrm>
        </p:spPr>
        <p:txBody>
          <a:bodyPr>
            <a:normAutofit/>
          </a:bodyPr>
          <a:lstStyle/>
          <a:p>
            <a:pPr marL="0" indent="0">
              <a:buNone/>
            </a:pPr>
            <a:r>
              <a:rPr lang="en-US" sz="3000" b="1" i="1" dirty="0">
                <a:solidFill>
                  <a:schemeClr val="bg1"/>
                </a:solidFill>
              </a:rPr>
              <a:t>Programming</a:t>
            </a:r>
          </a:p>
          <a:p>
            <a:r>
              <a:rPr lang="en-US" dirty="0">
                <a:solidFill>
                  <a:schemeClr val="bg1"/>
                </a:solidFill>
              </a:rPr>
              <a:t>In the streaming application code, import </a:t>
            </a:r>
            <a:r>
              <a:rPr lang="en-US" dirty="0" err="1">
                <a:solidFill>
                  <a:schemeClr val="bg1"/>
                </a:solidFill>
              </a:rPr>
              <a:t>kafkaUtils</a:t>
            </a:r>
            <a:r>
              <a:rPr lang="en-US" dirty="0">
                <a:solidFill>
                  <a:schemeClr val="bg1"/>
                </a:solidFill>
              </a:rPr>
              <a:t> and create an output </a:t>
            </a:r>
            <a:r>
              <a:rPr lang="en-US" dirty="0" err="1">
                <a:solidFill>
                  <a:schemeClr val="bg1"/>
                </a:solidFill>
              </a:rPr>
              <a:t>Dstream</a:t>
            </a:r>
            <a:r>
              <a:rPr lang="en-US" dirty="0">
                <a:solidFill>
                  <a:schemeClr val="bg1"/>
                </a:solidFill>
              </a:rPr>
              <a:t>.</a:t>
            </a:r>
          </a:p>
          <a:p>
            <a:r>
              <a:rPr lang="en-US" dirty="0">
                <a:solidFill>
                  <a:schemeClr val="bg1"/>
                </a:solidFill>
              </a:rPr>
              <a:t>You can also specify the key and value classes and their corresponding decoder classes using variations of </a:t>
            </a:r>
            <a:r>
              <a:rPr lang="en-US" dirty="0" err="1">
                <a:solidFill>
                  <a:schemeClr val="bg1"/>
                </a:solidFill>
              </a:rPr>
              <a:t>createStream</a:t>
            </a:r>
            <a:r>
              <a:rPr lang="en-US" dirty="0">
                <a:solidFill>
                  <a:schemeClr val="bg1"/>
                </a:solidFill>
              </a:rPr>
              <a:t> </a:t>
            </a:r>
          </a:p>
        </p:txBody>
      </p:sp>
      <p:sp>
        <p:nvSpPr>
          <p:cNvPr id="9" name="Content Placeholder 2">
            <a:extLst>
              <a:ext uri="{FF2B5EF4-FFF2-40B4-BE49-F238E27FC236}">
                <a16:creationId xmlns:a16="http://schemas.microsoft.com/office/drawing/2014/main" id="{8DC86417-0EDF-4167-BA24-09A212046073}"/>
              </a:ext>
            </a:extLst>
          </p:cNvPr>
          <p:cNvSpPr txBox="1">
            <a:spLocks/>
          </p:cNvSpPr>
          <p:nvPr/>
        </p:nvSpPr>
        <p:spPr>
          <a:xfrm>
            <a:off x="838200" y="4226011"/>
            <a:ext cx="10515600" cy="1588487"/>
          </a:xfrm>
          <a:prstGeom prst="rect">
            <a:avLst/>
          </a:prstGeom>
          <a:solidFill>
            <a:schemeClr val="tx1">
              <a:lumMod val="85000"/>
              <a:lumOff val="15000"/>
            </a:schemeClr>
          </a:solid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fontAlgn="base">
              <a:buNone/>
            </a:pPr>
            <a:r>
              <a:rPr lang="en-US" sz="2000" dirty="0">
                <a:solidFill>
                  <a:srgbClr val="FF0066"/>
                </a:solidFill>
                <a:latin typeface="Consolas" panose="020B0609020204030204" pitchFamily="49" charset="0"/>
                <a:ea typeface="Roboto" pitchFamily="2" charset="0"/>
              </a:rPr>
              <a:t>from </a:t>
            </a:r>
            <a:r>
              <a:rPr lang="en-US" sz="2000" dirty="0" err="1">
                <a:solidFill>
                  <a:schemeClr val="bg1"/>
                </a:solidFill>
                <a:latin typeface="Consolas" panose="020B0609020204030204" pitchFamily="49" charset="0"/>
                <a:ea typeface="Roboto" pitchFamily="2" charset="0"/>
              </a:rPr>
              <a:t>pyspark.streaming.kafka</a:t>
            </a:r>
            <a:r>
              <a:rPr lang="en-US" sz="2000" dirty="0">
                <a:solidFill>
                  <a:schemeClr val="bg1"/>
                </a:solidFill>
                <a:latin typeface="Consolas" panose="020B0609020204030204" pitchFamily="49" charset="0"/>
                <a:ea typeface="Roboto" pitchFamily="2" charset="0"/>
              </a:rPr>
              <a:t> </a:t>
            </a:r>
            <a:r>
              <a:rPr lang="en-US" sz="2000" dirty="0">
                <a:solidFill>
                  <a:srgbClr val="FF0066"/>
                </a:solidFill>
                <a:latin typeface="Consolas" panose="020B0609020204030204" pitchFamily="49" charset="0"/>
                <a:ea typeface="Roboto" pitchFamily="2" charset="0"/>
              </a:rPr>
              <a:t>import</a:t>
            </a:r>
            <a:r>
              <a:rPr lang="en-US" sz="2000" dirty="0">
                <a:solidFill>
                  <a:schemeClr val="bg1"/>
                </a:solidFill>
                <a:latin typeface="Consolas" panose="020B0609020204030204" pitchFamily="49" charset="0"/>
                <a:ea typeface="Roboto" pitchFamily="2" charset="0"/>
              </a:rPr>
              <a:t> </a:t>
            </a:r>
            <a:r>
              <a:rPr lang="en-US" sz="2000" dirty="0" err="1">
                <a:solidFill>
                  <a:schemeClr val="bg1"/>
                </a:solidFill>
                <a:latin typeface="Consolas" panose="020B0609020204030204" pitchFamily="49" charset="0"/>
                <a:ea typeface="Roboto" pitchFamily="2" charset="0"/>
              </a:rPr>
              <a:t>KafkaUtils</a:t>
            </a:r>
            <a:endParaRPr lang="en-US" sz="2000" dirty="0">
              <a:solidFill>
                <a:schemeClr val="bg1"/>
              </a:solidFill>
              <a:latin typeface="Consolas" panose="020B0609020204030204" pitchFamily="49" charset="0"/>
              <a:ea typeface="Roboto" pitchFamily="2" charset="0"/>
            </a:endParaRPr>
          </a:p>
          <a:p>
            <a:pPr marL="0" indent="0" fontAlgn="base">
              <a:buNone/>
            </a:pPr>
            <a:endParaRPr lang="en-US" sz="2000" dirty="0">
              <a:solidFill>
                <a:schemeClr val="bg1"/>
              </a:solidFill>
              <a:latin typeface="Consolas" panose="020B0609020204030204" pitchFamily="49" charset="0"/>
              <a:ea typeface="Roboto" pitchFamily="2" charset="0"/>
            </a:endParaRPr>
          </a:p>
          <a:p>
            <a:pPr marL="0" indent="0" fontAlgn="base">
              <a:buNone/>
            </a:pPr>
            <a:r>
              <a:rPr lang="en-US" sz="2000" dirty="0" err="1">
                <a:solidFill>
                  <a:schemeClr val="bg1"/>
                </a:solidFill>
                <a:latin typeface="Consolas" panose="020B0609020204030204" pitchFamily="49" charset="0"/>
                <a:ea typeface="Roboto" pitchFamily="2" charset="0"/>
              </a:rPr>
              <a:t>kafkaStream</a:t>
            </a:r>
            <a:r>
              <a:rPr lang="en-US" sz="2000" dirty="0">
                <a:solidFill>
                  <a:schemeClr val="bg1"/>
                </a:solidFill>
                <a:latin typeface="Consolas" panose="020B0609020204030204" pitchFamily="49" charset="0"/>
                <a:ea typeface="Roboto" pitchFamily="2" charset="0"/>
              </a:rPr>
              <a:t> = </a:t>
            </a:r>
            <a:r>
              <a:rPr lang="en-US" sz="2000" dirty="0" err="1">
                <a:solidFill>
                  <a:schemeClr val="bg1"/>
                </a:solidFill>
                <a:latin typeface="Consolas" panose="020B0609020204030204" pitchFamily="49" charset="0"/>
                <a:ea typeface="Roboto" pitchFamily="2" charset="0"/>
              </a:rPr>
              <a:t>KafkaUtils.</a:t>
            </a:r>
            <a:r>
              <a:rPr lang="en-US" sz="2000" dirty="0" err="1">
                <a:solidFill>
                  <a:srgbClr val="55ADEE"/>
                </a:solidFill>
                <a:latin typeface="Consolas" panose="020B0609020204030204" pitchFamily="49" charset="0"/>
                <a:ea typeface="Roboto" pitchFamily="2" charset="0"/>
              </a:rPr>
              <a:t>createStream</a:t>
            </a:r>
            <a:r>
              <a:rPr lang="en-US" sz="2000" dirty="0">
                <a:solidFill>
                  <a:schemeClr val="bg1"/>
                </a:solidFill>
                <a:latin typeface="Consolas" panose="020B0609020204030204" pitchFamily="49" charset="0"/>
                <a:ea typeface="Roboto" pitchFamily="2" charset="0"/>
              </a:rPr>
              <a:t>(</a:t>
            </a:r>
            <a:r>
              <a:rPr lang="en-US" sz="2000" dirty="0" err="1">
                <a:solidFill>
                  <a:schemeClr val="bg1"/>
                </a:solidFill>
                <a:latin typeface="Consolas" panose="020B0609020204030204" pitchFamily="49" charset="0"/>
                <a:ea typeface="Roboto" pitchFamily="2" charset="0"/>
              </a:rPr>
              <a:t>streamingContext</a:t>
            </a:r>
            <a:r>
              <a:rPr lang="en-US" sz="2000" dirty="0">
                <a:solidFill>
                  <a:schemeClr val="bg1"/>
                </a:solidFill>
                <a:latin typeface="Consolas" panose="020B0609020204030204" pitchFamily="49" charset="0"/>
                <a:ea typeface="Roboto" pitchFamily="2" charset="0"/>
              </a:rPr>
              <a:t>,[</a:t>
            </a:r>
            <a:r>
              <a:rPr lang="en-US" sz="2000" i="1" dirty="0">
                <a:solidFill>
                  <a:schemeClr val="bg1">
                    <a:lumMod val="65000"/>
                  </a:schemeClr>
                </a:solidFill>
                <a:latin typeface="Consolas" panose="020B0609020204030204" pitchFamily="49" charset="0"/>
                <a:ea typeface="Roboto" pitchFamily="2" charset="0"/>
              </a:rPr>
              <a:t>ZK quorum</a:t>
            </a:r>
            <a:r>
              <a:rPr lang="en-US" sz="2000" dirty="0">
                <a:solidFill>
                  <a:schemeClr val="bg1"/>
                </a:solidFill>
                <a:latin typeface="Consolas" panose="020B0609020204030204" pitchFamily="49" charset="0"/>
                <a:ea typeface="Roboto" pitchFamily="2" charset="0"/>
              </a:rPr>
              <a:t>], [</a:t>
            </a:r>
            <a:r>
              <a:rPr lang="en-US" sz="2000" i="1" dirty="0">
                <a:solidFill>
                  <a:schemeClr val="bg1">
                    <a:lumMod val="65000"/>
                  </a:schemeClr>
                </a:solidFill>
                <a:latin typeface="Consolas" panose="020B0609020204030204" pitchFamily="49" charset="0"/>
                <a:ea typeface="Roboto" pitchFamily="2" charset="0"/>
              </a:rPr>
              <a:t>consumer group id</a:t>
            </a:r>
            <a:r>
              <a:rPr lang="en-US" sz="2000" dirty="0">
                <a:solidFill>
                  <a:schemeClr val="bg1"/>
                </a:solidFill>
                <a:latin typeface="Consolas" panose="020B0609020204030204" pitchFamily="49" charset="0"/>
                <a:ea typeface="Roboto" pitchFamily="2" charset="0"/>
              </a:rPr>
              <a:t>], [</a:t>
            </a:r>
            <a:r>
              <a:rPr lang="en-US" sz="2000" i="1" dirty="0">
                <a:solidFill>
                  <a:schemeClr val="bg1">
                    <a:lumMod val="65000"/>
                  </a:schemeClr>
                </a:solidFill>
                <a:latin typeface="Consolas" panose="020B0609020204030204" pitchFamily="49" charset="0"/>
                <a:ea typeface="Roboto" pitchFamily="2" charset="0"/>
              </a:rPr>
              <a:t>per-topic number of Kafka partitions to consume</a:t>
            </a:r>
            <a:r>
              <a:rPr lang="en-US" sz="2000" dirty="0">
                <a:solidFill>
                  <a:schemeClr val="bg1"/>
                </a:solidFill>
                <a:latin typeface="Consolas" panose="020B0609020204030204" pitchFamily="49" charset="0"/>
                <a:ea typeface="Roboto" pitchFamily="2" charset="0"/>
              </a:rPr>
              <a:t>])</a:t>
            </a:r>
            <a:endParaRPr lang="en-US" sz="2000" dirty="0">
              <a:solidFill>
                <a:schemeClr val="bg1"/>
              </a:solidFill>
              <a:latin typeface="Consolas" panose="020B0609020204030204" pitchFamily="49" charset="0"/>
            </a:endParaRPr>
          </a:p>
        </p:txBody>
      </p:sp>
    </p:spTree>
    <p:extLst>
      <p:ext uri="{BB962C8B-B14F-4D97-AF65-F5344CB8AC3E}">
        <p14:creationId xmlns:p14="http://schemas.microsoft.com/office/powerpoint/2010/main" val="6763553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69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C5D82-F973-4FF8-BD6C-9B3B0C6C467A}"/>
              </a:ext>
            </a:extLst>
          </p:cNvPr>
          <p:cNvSpPr>
            <a:spLocks noGrp="1"/>
          </p:cNvSpPr>
          <p:nvPr>
            <p:ph type="title"/>
          </p:nvPr>
        </p:nvSpPr>
        <p:spPr/>
        <p:txBody>
          <a:bodyPr/>
          <a:lstStyle/>
          <a:p>
            <a:r>
              <a:rPr lang="en-US" dirty="0">
                <a:solidFill>
                  <a:schemeClr val="bg1"/>
                </a:solidFill>
                <a:latin typeface="Roboto" pitchFamily="2" charset="0"/>
                <a:ea typeface="Roboto" pitchFamily="2" charset="0"/>
              </a:rPr>
              <a:t>Steps to Using Kafka In Applications</a:t>
            </a:r>
            <a:endParaRPr lang="en-US" dirty="0">
              <a:solidFill>
                <a:schemeClr val="bg1"/>
              </a:solidFill>
              <a:latin typeface="Consolas" panose="020B0609020204030204" pitchFamily="49" charset="0"/>
            </a:endParaRPr>
          </a:p>
        </p:txBody>
      </p:sp>
      <p:sp>
        <p:nvSpPr>
          <p:cNvPr id="3" name="Content Placeholder 2">
            <a:extLst>
              <a:ext uri="{FF2B5EF4-FFF2-40B4-BE49-F238E27FC236}">
                <a16:creationId xmlns:a16="http://schemas.microsoft.com/office/drawing/2014/main" id="{6E13BEF3-4A88-4145-A9D8-9160CA0524EE}"/>
              </a:ext>
            </a:extLst>
          </p:cNvPr>
          <p:cNvSpPr>
            <a:spLocks noGrp="1"/>
          </p:cNvSpPr>
          <p:nvPr>
            <p:ph idx="1"/>
          </p:nvPr>
        </p:nvSpPr>
        <p:spPr>
          <a:xfrm>
            <a:off x="838200" y="1825625"/>
            <a:ext cx="10515600" cy="4351338"/>
          </a:xfrm>
        </p:spPr>
        <p:txBody>
          <a:bodyPr>
            <a:normAutofit/>
          </a:bodyPr>
          <a:lstStyle/>
          <a:p>
            <a:pPr marL="0" indent="0">
              <a:buNone/>
            </a:pPr>
            <a:r>
              <a:rPr lang="en-US" sz="3000" b="1" i="1" dirty="0">
                <a:solidFill>
                  <a:schemeClr val="bg1"/>
                </a:solidFill>
              </a:rPr>
              <a:t>Deployment</a:t>
            </a:r>
          </a:p>
          <a:p>
            <a:r>
              <a:rPr lang="en-US" dirty="0">
                <a:solidFill>
                  <a:schemeClr val="bg1"/>
                </a:solidFill>
                <a:latin typeface="Consolas" panose="020B0609020204030204" pitchFamily="49" charset="0"/>
              </a:rPr>
              <a:t> </a:t>
            </a:r>
            <a:r>
              <a:rPr lang="en-US" dirty="0">
                <a:solidFill>
                  <a:srgbClr val="55ADEE"/>
                </a:solidFill>
                <a:latin typeface="Consolas" panose="020B0609020204030204" pitchFamily="49" charset="0"/>
              </a:rPr>
              <a:t>spark-submit</a:t>
            </a:r>
            <a:r>
              <a:rPr lang="en-US" dirty="0">
                <a:solidFill>
                  <a:schemeClr val="bg1"/>
                </a:solidFill>
              </a:rPr>
              <a:t> is used to launch application</a:t>
            </a:r>
          </a:p>
          <a:p>
            <a:r>
              <a:rPr lang="en-US" altLang="en-US" dirty="0">
                <a:solidFill>
                  <a:schemeClr val="bg1"/>
                </a:solidFill>
                <a:ea typeface="Arial" panose="020B0604020202020204" pitchFamily="34" charset="0"/>
              </a:rPr>
              <a:t>For Python applications which lack SBT/Maven project management, </a:t>
            </a:r>
            <a:r>
              <a:rPr lang="en-US" altLang="en-US" dirty="0">
                <a:solidFill>
                  <a:srgbClr val="55ADEE"/>
                </a:solidFill>
                <a:latin typeface="Consolas" panose="020B0609020204030204" pitchFamily="49" charset="0"/>
                <a:ea typeface="Arial" panose="020B0604020202020204" pitchFamily="34" charset="0"/>
                <a:cs typeface="Courier New" panose="02070309020205020404" pitchFamily="49" charset="0"/>
              </a:rPr>
              <a:t>spark-streaming-kafka-0-8_2.11</a:t>
            </a:r>
            <a:r>
              <a:rPr lang="en-US" altLang="en-US" dirty="0">
                <a:solidFill>
                  <a:srgbClr val="1D1F22"/>
                </a:solidFill>
                <a:latin typeface="Helvetica" panose="020B0604020202020204" pitchFamily="34" charset="0"/>
                <a:ea typeface="Arial" panose="020B0604020202020204" pitchFamily="34" charset="0"/>
              </a:rPr>
              <a:t> </a:t>
            </a:r>
            <a:r>
              <a:rPr lang="en-US" altLang="en-US" dirty="0">
                <a:solidFill>
                  <a:schemeClr val="bg1"/>
                </a:solidFill>
                <a:ea typeface="Arial" panose="020B0604020202020204" pitchFamily="34" charset="0"/>
              </a:rPr>
              <a:t>and its dependencies can be directly added to </a:t>
            </a:r>
            <a:r>
              <a:rPr lang="en-US" altLang="en-US" dirty="0">
                <a:solidFill>
                  <a:srgbClr val="55ADEE"/>
                </a:solidFill>
                <a:latin typeface="Consolas" panose="020B0609020204030204" pitchFamily="49" charset="0"/>
                <a:ea typeface="Arial" panose="020B0604020202020204" pitchFamily="34" charset="0"/>
                <a:cs typeface="Courier New" panose="02070309020205020404" pitchFamily="49" charset="0"/>
              </a:rPr>
              <a:t>spark-submit</a:t>
            </a:r>
            <a:r>
              <a:rPr lang="en-US" altLang="en-US" dirty="0">
                <a:solidFill>
                  <a:srgbClr val="1D1F22"/>
                </a:solidFill>
                <a:ea typeface="Arial" panose="020B0604020202020204" pitchFamily="34" charset="0"/>
              </a:rPr>
              <a:t> </a:t>
            </a:r>
            <a:r>
              <a:rPr lang="en-US" altLang="en-US" dirty="0">
                <a:solidFill>
                  <a:schemeClr val="bg1"/>
                </a:solidFill>
                <a:ea typeface="Arial" panose="020B0604020202020204" pitchFamily="34" charset="0"/>
              </a:rPr>
              <a:t>using</a:t>
            </a:r>
            <a:r>
              <a:rPr lang="en-US" altLang="en-US" dirty="0">
                <a:solidFill>
                  <a:schemeClr val="bg1"/>
                </a:solidFill>
                <a:latin typeface="Helvetica" panose="020B0604020202020204" pitchFamily="34" charset="0"/>
                <a:ea typeface="Arial" panose="020B0604020202020204" pitchFamily="34" charset="0"/>
              </a:rPr>
              <a:t> </a:t>
            </a:r>
            <a:r>
              <a:rPr lang="en-US" altLang="en-US" dirty="0">
                <a:solidFill>
                  <a:srgbClr val="55ADEE"/>
                </a:solidFill>
                <a:latin typeface="Consolas" panose="020B0609020204030204" pitchFamily="49" charset="0"/>
                <a:ea typeface="Arial" panose="020B0604020202020204" pitchFamily="34" charset="0"/>
                <a:cs typeface="Courier New" panose="02070309020205020404" pitchFamily="49" charset="0"/>
              </a:rPr>
              <a:t>--packages</a:t>
            </a:r>
            <a:r>
              <a:rPr lang="en-US" altLang="en-US" dirty="0">
                <a:solidFill>
                  <a:srgbClr val="55ADEE"/>
                </a:solidFill>
                <a:latin typeface="Consolas" panose="020B0609020204030204" pitchFamily="49" charset="0"/>
                <a:ea typeface="Arial" panose="020B0604020202020204" pitchFamily="34" charset="0"/>
              </a:rPr>
              <a:t> </a:t>
            </a:r>
            <a:r>
              <a:rPr lang="en-US" altLang="en-US" dirty="0">
                <a:solidFill>
                  <a:srgbClr val="55ADEE"/>
                </a:solidFill>
                <a:latin typeface="Consolas" panose="020B0609020204030204" pitchFamily="49" charset="0"/>
              </a:rPr>
              <a:t> </a:t>
            </a:r>
          </a:p>
          <a:p>
            <a:endParaRPr lang="en-US" dirty="0">
              <a:solidFill>
                <a:schemeClr val="bg1"/>
              </a:solidFill>
            </a:endParaRPr>
          </a:p>
          <a:p>
            <a:endParaRPr lang="en-US" dirty="0">
              <a:solidFill>
                <a:schemeClr val="bg1"/>
              </a:solidFill>
            </a:endParaRPr>
          </a:p>
        </p:txBody>
      </p:sp>
    </p:spTree>
    <p:extLst>
      <p:ext uri="{BB962C8B-B14F-4D97-AF65-F5344CB8AC3E}">
        <p14:creationId xmlns:p14="http://schemas.microsoft.com/office/powerpoint/2010/main" val="38264164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C5D82-F973-4FF8-BD6C-9B3B0C6C467A}"/>
              </a:ext>
            </a:extLst>
          </p:cNvPr>
          <p:cNvSpPr>
            <a:spLocks noGrp="1"/>
          </p:cNvSpPr>
          <p:nvPr>
            <p:ph type="title"/>
          </p:nvPr>
        </p:nvSpPr>
        <p:spPr/>
        <p:txBody>
          <a:bodyPr/>
          <a:lstStyle/>
          <a:p>
            <a:r>
              <a:rPr lang="en-US" dirty="0">
                <a:solidFill>
                  <a:schemeClr val="bg1"/>
                </a:solidFill>
                <a:latin typeface="Roboto" pitchFamily="2" charset="0"/>
                <a:ea typeface="Roboto" pitchFamily="2" charset="0"/>
              </a:rPr>
              <a:t>Things to Remember</a:t>
            </a:r>
            <a:endParaRPr lang="en-US" dirty="0">
              <a:solidFill>
                <a:schemeClr val="bg1"/>
              </a:solidFill>
              <a:latin typeface="Consolas" panose="020B0609020204030204" pitchFamily="49" charset="0"/>
            </a:endParaRPr>
          </a:p>
        </p:txBody>
      </p:sp>
      <p:sp>
        <p:nvSpPr>
          <p:cNvPr id="3" name="Content Placeholder 2">
            <a:extLst>
              <a:ext uri="{FF2B5EF4-FFF2-40B4-BE49-F238E27FC236}">
                <a16:creationId xmlns:a16="http://schemas.microsoft.com/office/drawing/2014/main" id="{6E13BEF3-4A88-4145-A9D8-9160CA0524EE}"/>
              </a:ext>
            </a:extLst>
          </p:cNvPr>
          <p:cNvSpPr>
            <a:spLocks noGrp="1"/>
          </p:cNvSpPr>
          <p:nvPr>
            <p:ph idx="1"/>
          </p:nvPr>
        </p:nvSpPr>
        <p:spPr/>
        <p:txBody>
          <a:bodyPr>
            <a:normAutofit/>
          </a:bodyPr>
          <a:lstStyle/>
          <a:p>
            <a:pPr marL="231775" lvl="2" indent="-231775"/>
            <a:r>
              <a:rPr lang="en-US" altLang="en-US" sz="2800" dirty="0">
                <a:solidFill>
                  <a:schemeClr val="bg1"/>
                </a:solidFill>
                <a:ea typeface="Times New Roman" panose="02020603050405020304" pitchFamily="18" charset="0"/>
              </a:rPr>
              <a:t>Multiple Kafka input </a:t>
            </a:r>
            <a:r>
              <a:rPr lang="en-US" altLang="en-US" sz="2800" dirty="0" err="1">
                <a:solidFill>
                  <a:schemeClr val="bg1"/>
                </a:solidFill>
                <a:ea typeface="Times New Roman" panose="02020603050405020304" pitchFamily="18" charset="0"/>
              </a:rPr>
              <a:t>DStreams</a:t>
            </a:r>
            <a:r>
              <a:rPr lang="en-US" altLang="en-US" sz="2800" dirty="0">
                <a:solidFill>
                  <a:schemeClr val="bg1"/>
                </a:solidFill>
                <a:ea typeface="Times New Roman" panose="02020603050405020304" pitchFamily="18" charset="0"/>
              </a:rPr>
              <a:t> can be created with different groups and topics for parallel receiving of data using multiple receivers.</a:t>
            </a:r>
          </a:p>
          <a:p>
            <a:pPr marL="231775" lvl="2" indent="-231775"/>
            <a:r>
              <a:rPr lang="en-US" altLang="en-US" sz="2800" dirty="0">
                <a:solidFill>
                  <a:schemeClr val="bg1"/>
                </a:solidFill>
                <a:ea typeface="Times New Roman" panose="02020603050405020304" pitchFamily="18" charset="0"/>
              </a:rPr>
              <a:t>Kafka partitions and RDD partitions in Spark don’t always correlate. Increasing # of topic-specific partitions in </a:t>
            </a:r>
            <a:r>
              <a:rPr lang="en-US" altLang="en-US" sz="2800" dirty="0" err="1">
                <a:solidFill>
                  <a:srgbClr val="55ADEE"/>
                </a:solidFill>
                <a:latin typeface="Consolas" panose="020B0609020204030204" pitchFamily="49" charset="0"/>
                <a:ea typeface="Times New Roman" panose="02020603050405020304" pitchFamily="18" charset="0"/>
                <a:cs typeface="Courier New" panose="02070309020205020404" pitchFamily="49" charset="0"/>
              </a:rPr>
              <a:t>KafkaUtils.createStream</a:t>
            </a:r>
            <a:r>
              <a:rPr lang="en-US" altLang="en-US" sz="2800" dirty="0">
                <a:solidFill>
                  <a:srgbClr val="55ADEE"/>
                </a:solidFill>
                <a:latin typeface="Consolas" panose="020B0609020204030204" pitchFamily="49" charset="0"/>
                <a:ea typeface="Times New Roman" panose="02020603050405020304" pitchFamily="18" charset="0"/>
                <a:cs typeface="Courier New" panose="02070309020205020404" pitchFamily="49" charset="0"/>
              </a:rPr>
              <a:t>()</a:t>
            </a:r>
            <a:r>
              <a:rPr lang="en-US" altLang="en-US" sz="2800" dirty="0">
                <a:solidFill>
                  <a:schemeClr val="bg1"/>
                </a:solidFill>
                <a:ea typeface="Times New Roman" panose="02020603050405020304" pitchFamily="18" charset="0"/>
              </a:rPr>
              <a:t> only increases the number of threads using which topics that are consumed within a single receiver.</a:t>
            </a:r>
          </a:p>
          <a:p>
            <a:pPr marL="688975" lvl="3" indent="-231775"/>
            <a:r>
              <a:rPr lang="en-US" altLang="en-US" sz="2600" dirty="0">
                <a:solidFill>
                  <a:schemeClr val="bg1"/>
                </a:solidFill>
                <a:ea typeface="Times New Roman" panose="02020603050405020304" pitchFamily="18" charset="0"/>
              </a:rPr>
              <a:t>Doesn’t actually increase parallelism</a:t>
            </a:r>
            <a:endParaRPr lang="en-US" altLang="en-US" sz="2800" dirty="0">
              <a:solidFill>
                <a:schemeClr val="bg1"/>
              </a:solidFill>
              <a:ea typeface="Times New Roman" panose="02020603050405020304" pitchFamily="18" charset="0"/>
            </a:endParaRPr>
          </a:p>
          <a:p>
            <a:pPr marL="231775" lvl="2" indent="-231775"/>
            <a:r>
              <a:rPr lang="en-US" altLang="en-US" sz="2800" dirty="0">
                <a:solidFill>
                  <a:schemeClr val="bg1"/>
                </a:solidFill>
                <a:ea typeface="Times New Roman" panose="02020603050405020304" pitchFamily="18" charset="0"/>
              </a:rPr>
              <a:t>If you have enabled Write Ahead Logs with a replicated file system like HDFS, the received data is already being replicated in the log. </a:t>
            </a:r>
            <a:endParaRPr lang="en-US" dirty="0">
              <a:solidFill>
                <a:schemeClr val="bg1"/>
              </a:solidFill>
            </a:endParaRPr>
          </a:p>
        </p:txBody>
      </p:sp>
    </p:spTree>
    <p:extLst>
      <p:ext uri="{BB962C8B-B14F-4D97-AF65-F5344CB8AC3E}">
        <p14:creationId xmlns:p14="http://schemas.microsoft.com/office/powerpoint/2010/main" val="296545441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751</TotalTime>
  <Words>273</Words>
  <Application>Microsoft Office PowerPoint</Application>
  <PresentationFormat>Widescreen</PresentationFormat>
  <Paragraphs>63</Paragraphs>
  <Slides>6</Slides>
  <Notes>4</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6</vt:i4>
      </vt:variant>
    </vt:vector>
  </HeadingPairs>
  <TitlesOfParts>
    <vt:vector size="15" baseType="lpstr">
      <vt:lpstr>Arial</vt:lpstr>
      <vt:lpstr>Calibri</vt:lpstr>
      <vt:lpstr>Calibri Light</vt:lpstr>
      <vt:lpstr>Consolas</vt:lpstr>
      <vt:lpstr>Courier New</vt:lpstr>
      <vt:lpstr>Helvetica</vt:lpstr>
      <vt:lpstr>Roboto</vt:lpstr>
      <vt:lpstr>Times New Roman</vt:lpstr>
      <vt:lpstr>Office Theme</vt:lpstr>
      <vt:lpstr>Integration with Kafka</vt:lpstr>
      <vt:lpstr>What is Kafka?</vt:lpstr>
      <vt:lpstr>Steps to Using Kafka In Applications</vt:lpstr>
      <vt:lpstr>Steps to Using Kafka In Applications</vt:lpstr>
      <vt:lpstr>Steps to Using Kafka In Applications</vt:lpstr>
      <vt:lpstr>Things to Remember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Apache Spark Streaming Tutorial</dc:title>
  <dc:creator>Matthew McAteer</dc:creator>
  <cp:lastModifiedBy>Matthew McAteer</cp:lastModifiedBy>
  <cp:revision>30</cp:revision>
  <dcterms:created xsi:type="dcterms:W3CDTF">2017-10-26T16:43:38Z</dcterms:created>
  <dcterms:modified xsi:type="dcterms:W3CDTF">2017-12-17T14:51:13Z</dcterms:modified>
</cp:coreProperties>
</file>